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81" r:id="rId5"/>
    <p:sldId id="259" r:id="rId6"/>
    <p:sldId id="261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9" r:id="rId22"/>
    <p:sldId id="280" r:id="rId23"/>
    <p:sldId id="278" r:id="rId24"/>
    <p:sldId id="277" r:id="rId25"/>
  </p:sldIdLst>
  <p:sldSz cx="18288000" cy="10287000"/>
  <p:notesSz cx="6858000" cy="9144000"/>
  <p:embeddedFontLst>
    <p:embeddedFont>
      <p:font typeface="Abadi" panose="020B0604020104020204" pitchFamily="34" charset="0"/>
      <p:regular r:id="rId26"/>
      <p:bold r:id="rId27"/>
      <p:italic r:id="rId28"/>
      <p:boldItalic r:id="rId29"/>
    </p:embeddedFont>
    <p:embeddedFont>
      <p:font typeface="Canva Sans" panose="020B0604020202020204" charset="0"/>
      <p:regular r:id="rId30"/>
    </p:embeddedFont>
    <p:embeddedFont>
      <p:font typeface="Canva Sans Bold" panose="020B0604020202020204" charset="0"/>
      <p:regular r:id="rId31"/>
    </p:embeddedFont>
    <p:embeddedFont>
      <p:font typeface="DM Sans" pitchFamily="2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untastic" panose="020B0604020202020204" charset="0"/>
      <p:regular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97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6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5723" y="297796"/>
            <a:ext cx="17205817" cy="9519194"/>
          </a:xfrm>
          <a:custGeom>
            <a:avLst/>
            <a:gdLst/>
            <a:ahLst/>
            <a:cxnLst/>
            <a:rect l="l" t="t" r="r" b="b"/>
            <a:pathLst>
              <a:path w="17205817" h="9519194">
                <a:moveTo>
                  <a:pt x="0" y="0"/>
                </a:moveTo>
                <a:lnTo>
                  <a:pt x="17205817" y="0"/>
                </a:lnTo>
                <a:lnTo>
                  <a:pt x="17205817" y="9519194"/>
                </a:lnTo>
                <a:lnTo>
                  <a:pt x="0" y="9519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604266" y="2408474"/>
            <a:ext cx="5042432" cy="2735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ELEMENTS 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OF A PLOT IN A 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STORY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330979" y="4207221"/>
            <a:ext cx="4792211" cy="5051079"/>
          </a:xfrm>
          <a:custGeom>
            <a:avLst/>
            <a:gdLst/>
            <a:ahLst/>
            <a:cxnLst/>
            <a:rect l="l" t="t" r="r" b="b"/>
            <a:pathLst>
              <a:path w="4792211" h="5051079">
                <a:moveTo>
                  <a:pt x="0" y="0"/>
                </a:moveTo>
                <a:lnTo>
                  <a:pt x="4792212" y="0"/>
                </a:lnTo>
                <a:lnTo>
                  <a:pt x="4792212" y="5051079"/>
                </a:lnTo>
                <a:lnTo>
                  <a:pt x="0" y="5051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52116" y="2138592"/>
            <a:ext cx="13578863" cy="6882053"/>
          </a:xfrm>
          <a:custGeom>
            <a:avLst/>
            <a:gdLst/>
            <a:ahLst/>
            <a:cxnLst/>
            <a:rect l="l" t="t" r="r" b="b"/>
            <a:pathLst>
              <a:path w="13578863" h="6882053">
                <a:moveTo>
                  <a:pt x="0" y="0"/>
                </a:moveTo>
                <a:lnTo>
                  <a:pt x="13578863" y="0"/>
                </a:lnTo>
                <a:lnTo>
                  <a:pt x="13578863" y="6882054"/>
                </a:lnTo>
                <a:lnTo>
                  <a:pt x="0" y="68820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54" r="-205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-405158" y="1179140"/>
            <a:ext cx="18287999" cy="8871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ELEMENTS/PARTS OF A PLOT IN A STORY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330979" y="4207221"/>
            <a:ext cx="4792211" cy="5051079"/>
          </a:xfrm>
          <a:custGeom>
            <a:avLst/>
            <a:gdLst/>
            <a:ahLst/>
            <a:cxnLst/>
            <a:rect l="l" t="t" r="r" b="b"/>
            <a:pathLst>
              <a:path w="4792211" h="5051079">
                <a:moveTo>
                  <a:pt x="0" y="0"/>
                </a:moveTo>
                <a:lnTo>
                  <a:pt x="4792212" y="0"/>
                </a:lnTo>
                <a:lnTo>
                  <a:pt x="4792212" y="5051079"/>
                </a:lnTo>
                <a:lnTo>
                  <a:pt x="0" y="5051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-816948" y="1111951"/>
            <a:ext cx="18876347" cy="8871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ELEMENTS/PARTS OF A PLOT IN A STORY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2488" y="2164860"/>
            <a:ext cx="13942321" cy="2507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</a:t>
            </a:r>
            <a:r>
              <a:rPr lang="en-US" sz="4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exposition</a:t>
            </a: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is the foundational element, providing necessary context before the action begins.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62488" y="5073397"/>
            <a:ext cx="13229358" cy="1659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Reveals the main characters and the primary setting (time and place).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2488" y="7309380"/>
            <a:ext cx="14330979" cy="1659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Sets the initial mood and prepares the </a:t>
            </a:r>
          </a:p>
          <a:p>
            <a:pPr algn="l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audience for the coming narrative journey.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330979" y="4207221"/>
            <a:ext cx="4792211" cy="5051079"/>
          </a:xfrm>
          <a:custGeom>
            <a:avLst/>
            <a:gdLst/>
            <a:ahLst/>
            <a:cxnLst/>
            <a:rect l="l" t="t" r="r" b="b"/>
            <a:pathLst>
              <a:path w="4792211" h="5051079">
                <a:moveTo>
                  <a:pt x="0" y="0"/>
                </a:moveTo>
                <a:lnTo>
                  <a:pt x="4792212" y="0"/>
                </a:lnTo>
                <a:lnTo>
                  <a:pt x="4792212" y="5051079"/>
                </a:lnTo>
                <a:lnTo>
                  <a:pt x="0" y="5051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20370" y="1862004"/>
            <a:ext cx="14757136" cy="771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Rising Action</a:t>
            </a:r>
            <a:r>
              <a:rPr lang="en-US" sz="4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 Building Conflict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0016" y="2671683"/>
            <a:ext cx="13500963" cy="1571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2" lvl="1" indent="-485776" algn="l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Inciting Incident-The event that disrupts the peace and introduces the central conflict.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0016" y="4405340"/>
            <a:ext cx="14330979" cy="2371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2" lvl="1" indent="-485776" algn="l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 series of events and complications that increase tension and make the resolution more difficult.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0147" y="6691503"/>
            <a:ext cx="13580701" cy="2507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Characters respond to these events, </a:t>
            </a:r>
          </a:p>
          <a:p>
            <a:pPr algn="l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revealing their motivations, strengths, and </a:t>
            </a:r>
          </a:p>
          <a:p>
            <a:pPr algn="l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flaws.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4F2DF3-2E07-2A62-6AA1-2F04C0031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9770" y="979271"/>
            <a:ext cx="18288000" cy="1352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330979" y="4207221"/>
            <a:ext cx="4792211" cy="5051079"/>
          </a:xfrm>
          <a:custGeom>
            <a:avLst/>
            <a:gdLst/>
            <a:ahLst/>
            <a:cxnLst/>
            <a:rect l="l" t="t" r="r" b="b"/>
            <a:pathLst>
              <a:path w="4792211" h="5051079">
                <a:moveTo>
                  <a:pt x="0" y="0"/>
                </a:moveTo>
                <a:lnTo>
                  <a:pt x="4792212" y="0"/>
                </a:lnTo>
                <a:lnTo>
                  <a:pt x="4792212" y="5051079"/>
                </a:lnTo>
                <a:lnTo>
                  <a:pt x="0" y="5051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2097316"/>
            <a:ext cx="11580875" cy="81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Climax</a:t>
            </a: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 The Turning Point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1293" y="2945211"/>
            <a:ext cx="15334296" cy="219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Climax is the decisive moment where the main conflict comes to a head. It is the most dramatic and suspenseful event of the entire story.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1293" y="7306017"/>
            <a:ext cx="14010222" cy="1455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3" lvl="1" indent="-453392" algn="l">
              <a:lnSpc>
                <a:spcPts val="5880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protagonist makes a critical decision or takes action that permanently alters their situation.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21293" y="5498226"/>
            <a:ext cx="13568864" cy="1455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Emotional intensity and uncertainty about the outcome are at their maximum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AA1146-3CD6-84C3-D07C-68BAB023C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808" y="1111439"/>
            <a:ext cx="18288000" cy="1352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330979" y="4207221"/>
            <a:ext cx="4792211" cy="5051079"/>
          </a:xfrm>
          <a:custGeom>
            <a:avLst/>
            <a:gdLst/>
            <a:ahLst/>
            <a:cxnLst/>
            <a:rect l="l" t="t" r="r" b="b"/>
            <a:pathLst>
              <a:path w="4792211" h="5051079">
                <a:moveTo>
                  <a:pt x="0" y="0"/>
                </a:moveTo>
                <a:lnTo>
                  <a:pt x="4792212" y="0"/>
                </a:lnTo>
                <a:lnTo>
                  <a:pt x="4792212" y="5051079"/>
                </a:lnTo>
                <a:lnTo>
                  <a:pt x="0" y="5051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14400" y="3075307"/>
            <a:ext cx="14330979" cy="33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algn="l">
              <a:lnSpc>
                <a:spcPts val="6719"/>
              </a:lnSpc>
            </a:pPr>
            <a:r>
              <a:rPr lang="en-US" sz="4800" b="1" dirty="0">
                <a:latin typeface="Canva Sans Bold"/>
                <a:ea typeface="Canva Sans Bold"/>
                <a:cs typeface="Canva Sans Bold"/>
                <a:sym typeface="Canva Sans Bold"/>
              </a:rPr>
              <a:t>Falling Action</a:t>
            </a:r>
            <a:r>
              <a:rPr lang="en-US" sz="4800" dirty="0"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1036320" lvl="1" indent="-518160" algn="l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shows the logical results of the climactic decisions, ensuring all plot elements are accounted for before the conclusion.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53FEF3-5391-C8D5-3186-4E2ABB09E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01" y="1514998"/>
            <a:ext cx="18288000" cy="13526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330979" y="4207221"/>
            <a:ext cx="4792211" cy="5051079"/>
          </a:xfrm>
          <a:custGeom>
            <a:avLst/>
            <a:gdLst/>
            <a:ahLst/>
            <a:cxnLst/>
            <a:rect l="l" t="t" r="r" b="b"/>
            <a:pathLst>
              <a:path w="4792211" h="5051079">
                <a:moveTo>
                  <a:pt x="0" y="0"/>
                </a:moveTo>
                <a:lnTo>
                  <a:pt x="4792212" y="0"/>
                </a:lnTo>
                <a:lnTo>
                  <a:pt x="4792212" y="5051079"/>
                </a:lnTo>
                <a:lnTo>
                  <a:pt x="0" y="5051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89194" y="1971459"/>
            <a:ext cx="13365161" cy="3172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2" lvl="1" indent="-485776" algn="l">
              <a:lnSpc>
                <a:spcPts val="63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</a:t>
            </a:r>
            <a:r>
              <a:rPr lang="en-US" sz="45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resolution, or Dénouement</a:t>
            </a:r>
            <a:r>
              <a:rPr lang="en-US" sz="4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is the story’s conclusion. The conflict is settled, and a new stable condition is established for the characters.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89194" y="5223483"/>
            <a:ext cx="13694485" cy="2370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48" lvl="1" indent="-485774" algn="just">
              <a:lnSpc>
                <a:spcPts val="6299"/>
              </a:lnSpc>
              <a:buFont typeface="Arial"/>
              <a:buChar char="•"/>
            </a:pPr>
            <a:r>
              <a:rPr lang="en-US" sz="4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New Norm: Characters often return to a new state of being, changed by the events of the plot.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29DD016-079B-0A5C-C9F5-67A54A1DB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3216" y="786979"/>
            <a:ext cx="18288000" cy="1352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330979" y="1583664"/>
            <a:ext cx="4792211" cy="7674636"/>
          </a:xfrm>
          <a:custGeom>
            <a:avLst/>
            <a:gdLst/>
            <a:ahLst/>
            <a:cxnLst/>
            <a:rect l="l" t="t" r="r" b="b"/>
            <a:pathLst>
              <a:path w="4792211" h="7674636">
                <a:moveTo>
                  <a:pt x="0" y="0"/>
                </a:moveTo>
                <a:lnTo>
                  <a:pt x="4792212" y="0"/>
                </a:lnTo>
                <a:lnTo>
                  <a:pt x="4792212" y="7674636"/>
                </a:lnTo>
                <a:lnTo>
                  <a:pt x="0" y="7674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970" r="-25970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-2054698" y="829594"/>
            <a:ext cx="9456191" cy="1243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19"/>
              </a:lnSpc>
            </a:pPr>
            <a:r>
              <a:rPr lang="en-US" sz="7299" b="1" dirty="0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  AND 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85905" y="1894819"/>
            <a:ext cx="11807259" cy="811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36320" lvl="1" indent="-518160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Why plot matters?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86083" y="3228803"/>
            <a:ext cx="5438418" cy="2911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dirty="0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A well-structured plot ensures tension builds effectively, keeping the audience invested in the outcome.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771311" y="3160891"/>
            <a:ext cx="4900173" cy="3468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The plot forces characters to overcome obstacles, leading to meaningful development and revelation of themes.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13903" y="7058197"/>
            <a:ext cx="11657581" cy="128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Plot provides the essential roadmap, preventing the story from feeling aimless or confusing.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89916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145276" y="4402027"/>
            <a:ext cx="3625500" cy="5806170"/>
          </a:xfrm>
          <a:custGeom>
            <a:avLst/>
            <a:gdLst/>
            <a:ahLst/>
            <a:cxnLst/>
            <a:rect l="l" t="t" r="r" b="b"/>
            <a:pathLst>
              <a:path w="3625500" h="5806170">
                <a:moveTo>
                  <a:pt x="0" y="0"/>
                </a:moveTo>
                <a:lnTo>
                  <a:pt x="3625500" y="0"/>
                </a:lnTo>
                <a:lnTo>
                  <a:pt x="3625500" y="5806170"/>
                </a:lnTo>
                <a:lnTo>
                  <a:pt x="0" y="58061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970" r="-25970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960843" y="656536"/>
            <a:ext cx="9871955" cy="92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1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FINAL  OUTPUT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38930" y="1497939"/>
            <a:ext cx="8715781" cy="68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 b="1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TECHNIQUES IN WRITING A STORY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327013"/>
            <a:ext cx="13832798" cy="2098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 the 5Ws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(Who, When, What, Where, Why) – Start your story by answering these questions to set a clear foundation.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842844"/>
            <a:ext cx="13832798" cy="2098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Follow the Plot Pyramid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(Beginning, Middle, End) – Keep it simple with exposition, conflict, climax, and resolution.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7066568"/>
            <a:ext cx="13832798" cy="2089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Show, Don’t Just Tell </a:t>
            </a:r>
            <a:r>
              <a:rPr lang="en-US" sz="3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– Instead of saying “Maria was sad,” write “Tears rolled down Maria’s cheeks as she hugged her notebook.”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89916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960843" y="656536"/>
            <a:ext cx="9871955" cy="92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1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FINAL  OUTPUT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38930" y="1497939"/>
            <a:ext cx="8715781" cy="68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 b="1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TECHNIQUES IN WRITING A STORY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24000" y="2522620"/>
            <a:ext cx="13767676" cy="5613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 Dialogue</a:t>
            </a:r>
            <a:r>
              <a:rPr lang="en-US" sz="3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– Let characters talk; it makes the story more alive and realistic.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9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Keep Characters Simple</a:t>
            </a:r>
            <a:r>
              <a:rPr lang="en-US" sz="3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– Focus on 1–2 main characters so the story is easier to follow.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9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 a Twist</a:t>
            </a:r>
            <a:r>
              <a:rPr lang="en-US" sz="3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– Surprise the reader with something unexpected near the climax (but still believable).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89916" y="598837"/>
            <a:ext cx="20360838" cy="8659463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960843" y="656536"/>
            <a:ext cx="9871955" cy="92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1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FINAL  OUTPUT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538930" y="1497939"/>
            <a:ext cx="8715781" cy="68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 b="1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TECHNIQUES IN WRITING A STORY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2223" y="2140653"/>
            <a:ext cx="16003127" cy="1455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Write in Short Paragraphs</a:t>
            </a:r>
            <a:r>
              <a:rPr lang="en-US" sz="4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– Makes the story clearer and less overwhelming to read.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3612" y="5442855"/>
            <a:ext cx="15592952" cy="2089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Examples:</a:t>
            </a:r>
          </a:p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Friendship,  honesty, perseverance, kindness, family, respect, greed, hope,  contentment vs greed, etc.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06361" y="7752172"/>
            <a:ext cx="16003127" cy="1189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Reflect Filipino values, culture,  local, or national identity in your story.</a:t>
            </a:r>
          </a:p>
          <a:p>
            <a:pPr algn="l">
              <a:lnSpc>
                <a:spcPts val="4759"/>
              </a:lnSpc>
            </a:pPr>
            <a:r>
              <a:rPr lang="en-US" sz="33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Think of a Meaningful and interesting title.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3612" y="3006262"/>
            <a:ext cx="16003127" cy="219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endParaRPr dirty="0"/>
          </a:p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Think of a Moral or Theme</a:t>
            </a:r>
            <a:r>
              <a:rPr lang="en-US" sz="4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– Decide what lesson or message your story should leave behind.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CDFDD"/>
            </a:solidFill>
            <a:ln w="285750" cap="rnd">
              <a:solidFill>
                <a:srgbClr val="F4BDBC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568976" y="2131486"/>
            <a:ext cx="8690323" cy="5879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4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 5 MINUTES, ARRANGE THE EVENTS IN THE STORY “THE MONKEY AND THE TURTLE”  IN ORDER</a:t>
            </a:r>
          </a:p>
          <a:p>
            <a:pPr algn="ctr">
              <a:lnSpc>
                <a:spcPts val="7700"/>
              </a:lnSpc>
            </a:pPr>
            <a:r>
              <a:rPr lang="en-US" sz="4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OF OCCURRENCE.</a:t>
            </a:r>
          </a:p>
          <a:p>
            <a:pPr algn="ctr">
              <a:lnSpc>
                <a:spcPts val="7700"/>
              </a:lnSpc>
            </a:pPr>
            <a:r>
              <a:rPr lang="en-US" sz="4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Use letters A-E</a:t>
            </a:r>
            <a:r>
              <a:rPr lang="en-US" sz="55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6" name="Freeform 6"/>
          <p:cNvSpPr/>
          <p:nvPr/>
        </p:nvSpPr>
        <p:spPr>
          <a:xfrm>
            <a:off x="1533828" y="1669155"/>
            <a:ext cx="7035148" cy="7080102"/>
          </a:xfrm>
          <a:custGeom>
            <a:avLst/>
            <a:gdLst/>
            <a:ahLst/>
            <a:cxnLst/>
            <a:rect l="l" t="t" r="r" b="b"/>
            <a:pathLst>
              <a:path w="7035148" h="7080102">
                <a:moveTo>
                  <a:pt x="0" y="0"/>
                </a:moveTo>
                <a:lnTo>
                  <a:pt x="7035149" y="0"/>
                </a:lnTo>
                <a:lnTo>
                  <a:pt x="7035149" y="7080101"/>
                </a:lnTo>
                <a:lnTo>
                  <a:pt x="0" y="70801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722115" y="1150409"/>
            <a:ext cx="7776896" cy="1078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299" dirty="0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ACTIVITY 1: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89917" y="702470"/>
            <a:ext cx="19330317" cy="8534970"/>
            <a:chOff x="0" y="0"/>
            <a:chExt cx="8100159" cy="3444997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-1883931" y="1017322"/>
            <a:ext cx="10717267" cy="922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1" dirty="0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OUTPUT-Guidelines: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398338" y="2089110"/>
            <a:ext cx="9231675" cy="9233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One page hand written fable in 1 short bond paper, w/ 5 paragraphs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Include borders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With Catchy Title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Include some theme related designs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Make sure your fable reflects moral/values.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Indicate the moral/lesson of your story at the bottom.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Submission: August 3, 2026</a:t>
            </a:r>
          </a:p>
          <a:p>
            <a:pPr marL="367029" lvl="1" algn="l">
              <a:lnSpc>
                <a:spcPts val="4759"/>
              </a:lnSpc>
            </a:pPr>
            <a:endParaRPr lang="en-US" sz="4000" dirty="0">
              <a:latin typeface="Canva Sans"/>
              <a:ea typeface="Canva Sans"/>
              <a:cs typeface="Canva Sans"/>
              <a:sym typeface="Canva Sans"/>
            </a:endParaRPr>
          </a:p>
          <a:p>
            <a:pPr marL="367029" lvl="1" algn="l">
              <a:lnSpc>
                <a:spcPts val="4759"/>
              </a:lnSpc>
            </a:pPr>
            <a:endParaRPr lang="en-US" sz="4000" dirty="0">
              <a:latin typeface="Canva Sans"/>
              <a:ea typeface="Canva Sans"/>
              <a:cs typeface="Canva Sans"/>
              <a:sym typeface="Canva Sans"/>
            </a:endParaRPr>
          </a:p>
          <a:p>
            <a:pPr marL="367029" lvl="1" algn="l">
              <a:lnSpc>
                <a:spcPts val="4759"/>
              </a:lnSpc>
            </a:pPr>
            <a:r>
              <a:rPr lang="en-US" sz="4000" dirty="0">
                <a:latin typeface="Canva Sans"/>
                <a:ea typeface="Canva Sans"/>
                <a:cs typeface="Canva Sans"/>
                <a:sym typeface="Canva Sans"/>
              </a:rPr>
              <a:t>  </a:t>
            </a:r>
          </a:p>
          <a:p>
            <a:pPr marL="367029" lvl="1" algn="l">
              <a:lnSpc>
                <a:spcPts val="4759"/>
              </a:lnSpc>
            </a:pPr>
            <a:endParaRPr lang="en-US" sz="4000" dirty="0"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991509-37ED-01F8-0068-E7A8FDA7A36A}"/>
              </a:ext>
            </a:extLst>
          </p:cNvPr>
          <p:cNvSpPr txBox="1"/>
          <p:nvPr/>
        </p:nvSpPr>
        <p:spPr>
          <a:xfrm>
            <a:off x="8912987" y="1022571"/>
            <a:ext cx="998219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dirty="0">
                <a:latin typeface="Abadi" panose="020B0604020104020204" pitchFamily="34" charset="0"/>
              </a:rPr>
              <a:t>Criteria:</a:t>
            </a:r>
          </a:p>
          <a:p>
            <a:pPr marL="514350" indent="-514350">
              <a:buAutoNum type="arabicPeriod"/>
            </a:pPr>
            <a:r>
              <a:rPr lang="en-PH" sz="3200" dirty="0">
                <a:latin typeface="Abadi" panose="020B0604020104020204" pitchFamily="34" charset="0"/>
              </a:rPr>
              <a:t>Output Quality     5 pts.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-neatness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-legibility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-paper management</a:t>
            </a:r>
          </a:p>
          <a:p>
            <a:endParaRPr lang="en-PH" sz="3200" dirty="0">
              <a:latin typeface="Abadi" panose="020B0604020104020204" pitchFamily="34" charset="0"/>
            </a:endParaRPr>
          </a:p>
          <a:p>
            <a:r>
              <a:rPr lang="en-PH" sz="3200" dirty="0">
                <a:latin typeface="Abadi" panose="020B0604020104020204" pitchFamily="34" charset="0"/>
              </a:rPr>
              <a:t> 2. Content Quality   10 pts. 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-well organized/sequenced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-complete plot elements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-no grammatical, spelling, punctuation, 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 capitalization errors</a:t>
            </a:r>
          </a:p>
          <a:p>
            <a:r>
              <a:rPr lang="en-PH" sz="3200" dirty="0">
                <a:latin typeface="Abadi" panose="020B0604020104020204" pitchFamily="34" charset="0"/>
              </a:rPr>
              <a:t>    </a:t>
            </a:r>
          </a:p>
          <a:p>
            <a:r>
              <a:rPr lang="en-PH" sz="3200" dirty="0">
                <a:latin typeface="Abadi" panose="020B0604020104020204" pitchFamily="34" charset="0"/>
              </a:rPr>
              <a:t> 3. Adherence to the guidelines   5 pts.</a:t>
            </a:r>
          </a:p>
          <a:p>
            <a:endParaRPr lang="en-PH" sz="3200" dirty="0">
              <a:latin typeface="Abadi" panose="020B0604020104020204" pitchFamily="34" charset="0"/>
            </a:endParaRPr>
          </a:p>
          <a:p>
            <a:r>
              <a:rPr lang="en-PH" sz="3200" dirty="0">
                <a:latin typeface="Abadi" panose="020B0604020104020204" pitchFamily="34" charset="0"/>
              </a:rPr>
              <a:t>Note: (1 point deduction for every failure to adhere</a:t>
            </a:r>
          </a:p>
          <a:p>
            <a:r>
              <a:rPr lang="en-PH" sz="3200" dirty="0">
                <a:latin typeface="Abadi" panose="020B0604020104020204" pitchFamily="34" charset="0"/>
              </a:rPr>
              <a:t> with the guidelines and criteria.)</a:t>
            </a:r>
          </a:p>
          <a:p>
            <a:pPr marL="514350" indent="-514350">
              <a:buAutoNum type="arabicPeriod"/>
            </a:pPr>
            <a:endParaRPr lang="en-PH" sz="3200" dirty="0"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9FDB4-03C3-C9DA-36A7-7AE08FDF0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7380193-5799-A9F2-57E4-05408ACCB8E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70B4485-1960-4F92-4DE5-E65D9AB024B4}"/>
              </a:ext>
            </a:extLst>
          </p:cNvPr>
          <p:cNvGrpSpPr/>
          <p:nvPr/>
        </p:nvGrpSpPr>
        <p:grpSpPr>
          <a:xfrm>
            <a:off x="-17584" y="702470"/>
            <a:ext cx="18288000" cy="8534970"/>
            <a:chOff x="0" y="0"/>
            <a:chExt cx="8100159" cy="344499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2552613-EE65-98D2-53B2-45E262614F14}"/>
                </a:ext>
              </a:extLst>
            </p:cNvPr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A055B8C-F87F-DBA9-3546-BB0A05526039}"/>
                </a:ext>
              </a:extLst>
            </p:cNvPr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C4E8CEE-70A1-E369-3FA4-B13D01C30893}"/>
              </a:ext>
            </a:extLst>
          </p:cNvPr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D79A0B4-3360-D55A-5F84-4AC0C88E9F09}"/>
                </a:ext>
              </a:extLst>
            </p:cNvPr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219C218-B1BD-A5E3-179C-10CA940CE1E5}"/>
                </a:ext>
              </a:extLst>
            </p:cNvPr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03EE35F-97CD-C19A-EEA8-5AF5AB120A2F}"/>
              </a:ext>
            </a:extLst>
          </p:cNvPr>
          <p:cNvSpPr txBox="1"/>
          <p:nvPr/>
        </p:nvSpPr>
        <p:spPr>
          <a:xfrm>
            <a:off x="838200" y="1040768"/>
            <a:ext cx="16611600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Activity 2: Arrange the Events</a:t>
            </a:r>
          </a:p>
          <a:p>
            <a:pPr>
              <a:buNone/>
            </a:pP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Directions: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Number the following events from </a:t>
            </a: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1–5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according to the order in which they happened in the story. Write </a:t>
            </a: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for the first event and </a:t>
            </a: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for the last event.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___  The poor family shared their collected money with everyone in the 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       courtroom after the judge's decision.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___  The wealthy neighbor accused the poor family of enjoying the aroma of his 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        food without paying for it.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___  The judge asked the father to shake the coins so the wealthy man could    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        hear their sound.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___  The father and his children lived happily despite being poor and often 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        laughed and played together.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___  The judge ruled that the sound of the coins was fair payment for the smell of </a:t>
            </a:r>
          </a:p>
          <a:p>
            <a:pPr>
              <a:buNone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       the rich man's food.</a:t>
            </a:r>
          </a:p>
        </p:txBody>
      </p:sp>
    </p:spTree>
    <p:extLst>
      <p:ext uri="{BB962C8B-B14F-4D97-AF65-F5344CB8AC3E}">
        <p14:creationId xmlns:p14="http://schemas.microsoft.com/office/powerpoint/2010/main" val="4098240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D3EBA-1099-398A-A5DE-00830F28B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174C59-27D1-81B8-E1B1-1A44C987A49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AEFF825-CCFA-280E-E0C1-B4D5509E28BE}"/>
              </a:ext>
            </a:extLst>
          </p:cNvPr>
          <p:cNvGrpSpPr/>
          <p:nvPr/>
        </p:nvGrpSpPr>
        <p:grpSpPr>
          <a:xfrm>
            <a:off x="146502" y="818187"/>
            <a:ext cx="18288000" cy="8534970"/>
            <a:chOff x="0" y="0"/>
            <a:chExt cx="8100159" cy="344499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534C2C9-FFED-1328-7915-850DCD743167}"/>
                </a:ext>
              </a:extLst>
            </p:cNvPr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85A6FD9-16A4-1041-2B2F-2AEDEAF0CA39}"/>
                </a:ext>
              </a:extLst>
            </p:cNvPr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4BEF17C-DCDC-26B1-3C4E-95A4EDEAE83A}"/>
              </a:ext>
            </a:extLst>
          </p:cNvPr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32C74F6-65AF-FDA0-3C13-83BA441F999B}"/>
                </a:ext>
              </a:extLst>
            </p:cNvPr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A3BDE9B-4A2C-0F99-6531-D009D6E0E33A}"/>
                </a:ext>
              </a:extLst>
            </p:cNvPr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7F3CE44-B656-1363-DA1F-582078EAA678}"/>
              </a:ext>
            </a:extLst>
          </p:cNvPr>
          <p:cNvSpPr txBox="1"/>
          <p:nvPr/>
        </p:nvSpPr>
        <p:spPr>
          <a:xfrm>
            <a:off x="674694" y="1370072"/>
            <a:ext cx="17231615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Activity: Arrange the Events (Answer Key)</a:t>
            </a:r>
          </a:p>
          <a:p>
            <a:pPr>
              <a:buNone/>
            </a:pP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Directions: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Number the following events from </a:t>
            </a: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1–5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according to the order in which they happened in the story. Write </a:t>
            </a: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for the first event and </a:t>
            </a:r>
            <a:r>
              <a:rPr lang="en-PH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 for the last event.</a:t>
            </a:r>
          </a:p>
          <a:p>
            <a:pPr marL="742950" indent="-742950">
              <a:buFont typeface="+mj-lt"/>
              <a:buAutoNum type="arabicPeriod"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The father and his children lived happily despite being poor and often laughed and played together. </a:t>
            </a:r>
          </a:p>
          <a:p>
            <a:pPr marL="742950" indent="-742950">
              <a:buFont typeface="+mj-lt"/>
              <a:buAutoNum type="arabicPeriod"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The wealthy neighbor accused the poor family of enjoying the aroma of his food without paying for it. </a:t>
            </a:r>
          </a:p>
          <a:p>
            <a:pPr marL="742950" indent="-742950">
              <a:buFont typeface="+mj-lt"/>
              <a:buAutoNum type="arabicPeriod"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The judge asked the father to shake the coins so the wealthy man could hear their sound. </a:t>
            </a:r>
          </a:p>
          <a:p>
            <a:pPr marL="742950" indent="-742950">
              <a:buFont typeface="+mj-lt"/>
              <a:buAutoNum type="arabicPeriod"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The judge ruled that the sound of the coins was fair payment for the smell of the rich man's food. </a:t>
            </a:r>
          </a:p>
          <a:p>
            <a:pPr marL="742950" indent="-742950">
              <a:buFont typeface="+mj-lt"/>
              <a:buAutoNum type="arabicPeriod"/>
            </a:pPr>
            <a:r>
              <a:rPr lang="en-PH" sz="3600" dirty="0">
                <a:latin typeface="Arial" panose="020B0604020202020204" pitchFamily="34" charset="0"/>
                <a:cs typeface="Arial" panose="020B0604020202020204" pitchFamily="34" charset="0"/>
              </a:rPr>
              <a:t>The poor family shared their collected money with everyone in the courtroom after the judge's decision.</a:t>
            </a:r>
          </a:p>
        </p:txBody>
      </p:sp>
    </p:spTree>
    <p:extLst>
      <p:ext uri="{BB962C8B-B14F-4D97-AF65-F5344CB8AC3E}">
        <p14:creationId xmlns:p14="http://schemas.microsoft.com/office/powerpoint/2010/main" val="4253550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D96EC-73C6-CD21-6368-588E74B87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64A16D9-AAC4-DFEA-87ED-DC0B6855DB5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4CB3BC3-6E6B-867A-2C25-748C5B9CC4B3}"/>
              </a:ext>
            </a:extLst>
          </p:cNvPr>
          <p:cNvGrpSpPr/>
          <p:nvPr/>
        </p:nvGrpSpPr>
        <p:grpSpPr>
          <a:xfrm>
            <a:off x="-1016459" y="876015"/>
            <a:ext cx="20320917" cy="8534970"/>
            <a:chOff x="0" y="0"/>
            <a:chExt cx="8100159" cy="344499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BC86795-0FA7-739B-9F02-E355A4B42975}"/>
                </a:ext>
              </a:extLst>
            </p:cNvPr>
            <p:cNvSpPr/>
            <p:nvPr/>
          </p:nvSpPr>
          <p:spPr>
            <a:xfrm>
              <a:off x="31750" y="31750"/>
              <a:ext cx="8036659" cy="3381497"/>
            </a:xfrm>
            <a:custGeom>
              <a:avLst/>
              <a:gdLst/>
              <a:ahLst/>
              <a:cxnLst/>
              <a:rect l="l" t="t" r="r" b="b"/>
              <a:pathLst>
                <a:path w="8036659" h="3381497">
                  <a:moveTo>
                    <a:pt x="7943949" y="3381497"/>
                  </a:moveTo>
                  <a:lnTo>
                    <a:pt x="92710" y="3381497"/>
                  </a:lnTo>
                  <a:cubicBezTo>
                    <a:pt x="41910" y="3381497"/>
                    <a:pt x="0" y="3339587"/>
                    <a:pt x="0" y="3288787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3287517"/>
                  </a:lnTo>
                  <a:cubicBezTo>
                    <a:pt x="8036659" y="3339587"/>
                    <a:pt x="7994749" y="3381497"/>
                    <a:pt x="7943949" y="3381497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F94DDB5-72D2-7E25-026E-BFDC6DB367FB}"/>
                </a:ext>
              </a:extLst>
            </p:cNvPr>
            <p:cNvSpPr/>
            <p:nvPr/>
          </p:nvSpPr>
          <p:spPr>
            <a:xfrm>
              <a:off x="0" y="0"/>
              <a:ext cx="8100159" cy="3444997"/>
            </a:xfrm>
            <a:custGeom>
              <a:avLst/>
              <a:gdLst/>
              <a:ahLst/>
              <a:cxnLst/>
              <a:rect l="l" t="t" r="r" b="b"/>
              <a:pathLst>
                <a:path w="8100159" h="3444997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3320537"/>
                  </a:lnTo>
                  <a:cubicBezTo>
                    <a:pt x="8040469" y="3356097"/>
                    <a:pt x="8011259" y="3385307"/>
                    <a:pt x="7975699" y="3385307"/>
                  </a:cubicBezTo>
                  <a:lnTo>
                    <a:pt x="124460" y="3385307"/>
                  </a:lnTo>
                  <a:cubicBezTo>
                    <a:pt x="88900" y="3385307"/>
                    <a:pt x="59690" y="3356097"/>
                    <a:pt x="59690" y="332053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20537"/>
                  </a:lnTo>
                  <a:cubicBezTo>
                    <a:pt x="0" y="3389117"/>
                    <a:pt x="55880" y="3444997"/>
                    <a:pt x="124460" y="3444997"/>
                  </a:cubicBezTo>
                  <a:lnTo>
                    <a:pt x="7975699" y="3444997"/>
                  </a:lnTo>
                  <a:cubicBezTo>
                    <a:pt x="8044279" y="3444997"/>
                    <a:pt x="8100159" y="3389117"/>
                    <a:pt x="8100159" y="3320537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E9D9698-B698-0801-94B5-A445D8EEFBDB}"/>
              </a:ext>
            </a:extLst>
          </p:cNvPr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C916AD9-CD16-829A-7D0D-692CDD347424}"/>
                </a:ext>
              </a:extLst>
            </p:cNvPr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3894EA9-C7F8-0FD2-E209-32C43B83020A}"/>
                </a:ext>
              </a:extLst>
            </p:cNvPr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E07C4983-4EB7-FFD1-2276-95B756AC9BF8}"/>
              </a:ext>
            </a:extLst>
          </p:cNvPr>
          <p:cNvSpPr txBox="1"/>
          <p:nvPr/>
        </p:nvSpPr>
        <p:spPr>
          <a:xfrm>
            <a:off x="-2438400" y="861361"/>
            <a:ext cx="6851030" cy="927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1" dirty="0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OUTPUT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291EF4-E214-F34A-B6AE-FA74F5FB872B}"/>
              </a:ext>
            </a:extLst>
          </p:cNvPr>
          <p:cNvSpPr/>
          <p:nvPr/>
        </p:nvSpPr>
        <p:spPr>
          <a:xfrm>
            <a:off x="5440812" y="1207977"/>
            <a:ext cx="7909362" cy="7897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PH" dirty="0"/>
              <a:t>______________________ </a:t>
            </a: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2800" dirty="0">
              <a:latin typeface="Abadi" panose="020B0604020104020204" pitchFamily="34" charset="0"/>
            </a:endParaRPr>
          </a:p>
          <a:p>
            <a:pPr algn="ctr"/>
            <a:r>
              <a:rPr lang="en-PH" sz="2800" dirty="0">
                <a:latin typeface="Abadi" panose="020B0604020104020204" pitchFamily="34" charset="0"/>
              </a:rPr>
              <a:t>_________________</a:t>
            </a:r>
          </a:p>
          <a:p>
            <a:pPr algn="ctr"/>
            <a:r>
              <a:rPr lang="en-PH" sz="2800" dirty="0">
                <a:latin typeface="Abadi" panose="020B0604020104020204" pitchFamily="34" charset="0"/>
              </a:rPr>
              <a:t>Title</a:t>
            </a:r>
          </a:p>
          <a:p>
            <a:pPr algn="ctr"/>
            <a:r>
              <a:rPr lang="en-PH" sz="2800" dirty="0">
                <a:latin typeface="Abadi" panose="020B060402010402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 </a:t>
            </a:r>
          </a:p>
          <a:p>
            <a:pPr algn="ctr"/>
            <a:endParaRPr lang="en-PH" sz="2800" dirty="0">
              <a:latin typeface="Abadi" panose="020B0604020104020204" pitchFamily="34" charset="0"/>
            </a:endParaRPr>
          </a:p>
          <a:p>
            <a:r>
              <a:rPr lang="en-PH" sz="2800" dirty="0">
                <a:latin typeface="Abadi" panose="020B0604020104020204" pitchFamily="34" charset="0"/>
              </a:rPr>
              <a:t>Moral of the Story:</a:t>
            </a:r>
          </a:p>
          <a:p>
            <a:r>
              <a:rPr lang="en-PH" sz="2800" dirty="0">
                <a:latin typeface="Abadi" panose="020B0604020104020204" pitchFamily="34" charset="0"/>
              </a:rPr>
              <a:t>___________________________________________ </a:t>
            </a:r>
          </a:p>
          <a:p>
            <a:endParaRPr lang="en-PH" sz="2800" dirty="0">
              <a:latin typeface="Abadi" panose="020B0604020104020204" pitchFamily="34" charset="0"/>
            </a:endParaRPr>
          </a:p>
          <a:p>
            <a:r>
              <a:rPr lang="en-PH" sz="2800" dirty="0">
                <a:latin typeface="Abadi" panose="020B0604020104020204" pitchFamily="34" charset="0"/>
              </a:rPr>
              <a:t>________________ </a:t>
            </a:r>
          </a:p>
          <a:p>
            <a:r>
              <a:rPr lang="en-PH" sz="2800" dirty="0">
                <a:latin typeface="Abadi" panose="020B0604020104020204" pitchFamily="34" charset="0"/>
              </a:rPr>
              <a:t>  Parent Signature</a:t>
            </a: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  <a:p>
            <a:pPr algn="ctr"/>
            <a:endParaRPr lang="en-PH" sz="3600" dirty="0">
              <a:latin typeface="Abadi" panose="020B0604020104020204" pitchFamily="34" charset="0"/>
            </a:endParaRPr>
          </a:p>
        </p:txBody>
      </p:sp>
      <p:pic>
        <p:nvPicPr>
          <p:cNvPr id="13" name="Graphic 12" descr="Cow with solid fill">
            <a:extLst>
              <a:ext uri="{FF2B5EF4-FFF2-40B4-BE49-F238E27FC236}">
                <a16:creationId xmlns:a16="http://schemas.microsoft.com/office/drawing/2014/main" id="{E085F2EC-D2C8-C229-0D1C-DB61D405A2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6210" y="7709646"/>
            <a:ext cx="1396254" cy="1396254"/>
          </a:xfrm>
          <a:prstGeom prst="rect">
            <a:avLst/>
          </a:prstGeom>
        </p:spPr>
      </p:pic>
      <p:pic>
        <p:nvPicPr>
          <p:cNvPr id="15" name="Graphic 14" descr="Tropical scene with solid fill">
            <a:extLst>
              <a:ext uri="{FF2B5EF4-FFF2-40B4-BE49-F238E27FC236}">
                <a16:creationId xmlns:a16="http://schemas.microsoft.com/office/drawing/2014/main" id="{AB5EB9BC-447F-846C-026B-B537933780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0357" y="6972300"/>
            <a:ext cx="1905000" cy="1905000"/>
          </a:xfrm>
          <a:prstGeom prst="rect">
            <a:avLst/>
          </a:prstGeom>
        </p:spPr>
      </p:pic>
      <p:pic>
        <p:nvPicPr>
          <p:cNvPr id="17" name="Graphic 16" descr="Sparrow with solid fill">
            <a:extLst>
              <a:ext uri="{FF2B5EF4-FFF2-40B4-BE49-F238E27FC236}">
                <a16:creationId xmlns:a16="http://schemas.microsoft.com/office/drawing/2014/main" id="{E3E8DC35-9BB3-AF8D-3A2E-EE399BE69F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5859" y="7339861"/>
            <a:ext cx="914400" cy="914400"/>
          </a:xfrm>
          <a:prstGeom prst="rect">
            <a:avLst/>
          </a:prstGeom>
        </p:spPr>
      </p:pic>
      <p:pic>
        <p:nvPicPr>
          <p:cNvPr id="19" name="Graphic 18" descr="Turtle with solid fill">
            <a:extLst>
              <a:ext uri="{FF2B5EF4-FFF2-40B4-BE49-F238E27FC236}">
                <a16:creationId xmlns:a16="http://schemas.microsoft.com/office/drawing/2014/main" id="{28689B77-5853-9CBF-12BA-DA001A08F3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26500" y="80787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85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D17064-D2A5-9DB5-19EA-F2B293EB069C}"/>
              </a:ext>
            </a:extLst>
          </p:cNvPr>
          <p:cNvSpPr txBox="1"/>
          <p:nvPr/>
        </p:nvSpPr>
        <p:spPr>
          <a:xfrm>
            <a:off x="4191000" y="4229100"/>
            <a:ext cx="11887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Story Writing Rubric: Elements of a Plot</a:t>
            </a:r>
          </a:p>
          <a:p>
            <a:endParaRPr lang="en-PH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40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6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6456" y="154662"/>
            <a:ext cx="16435089" cy="1748075"/>
            <a:chOff x="0" y="0"/>
            <a:chExt cx="5616671" cy="5974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4211" y="2212062"/>
            <a:ext cx="16435089" cy="1748075"/>
            <a:chOff x="0" y="0"/>
            <a:chExt cx="5616671" cy="5974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4211" y="4233862"/>
            <a:ext cx="16435089" cy="1748075"/>
            <a:chOff x="0" y="0"/>
            <a:chExt cx="5616671" cy="5974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4211" y="6237863"/>
            <a:ext cx="16435089" cy="1748075"/>
            <a:chOff x="0" y="0"/>
            <a:chExt cx="5616671" cy="5974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6456" y="8243113"/>
            <a:ext cx="16435089" cy="1748075"/>
            <a:chOff x="0" y="0"/>
            <a:chExt cx="5616671" cy="59740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57350" y="635652"/>
            <a:ext cx="738211" cy="73821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  <p:txBody>
            <a:bodyPr/>
            <a:lstStyle/>
            <a:p>
              <a:endParaRPr lang="en-PH" sz="4400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502806" y="413051"/>
            <a:ext cx="16435089" cy="1215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1) Seeing the turtle’s tree full of bananas, the greedy monkey</a:t>
            </a:r>
          </a:p>
          <a:p>
            <a:pPr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climbed up and refused to share the fruits.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26557" y="6237863"/>
            <a:ext cx="16230600" cy="1843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4) One sunny afternoon, on their journey through the forest, a monkey </a:t>
            </a:r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 and a turtle found a banana tree and decided to divide it, with the</a:t>
            </a:r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 monkey taking the upper half and the turtle the lower half.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10022" y="4428968"/>
            <a:ext cx="16435089" cy="1287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3) In the end, the turtle enjoyed the fruits of her patience and </a:t>
            </a:r>
          </a:p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wisdom, while the monkey suffered the consequences of his greed.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62422" y="2478086"/>
            <a:ext cx="16435089" cy="1215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2) The turtle carefully planted her half, which grew strong and bore fruit, </a:t>
            </a:r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while the monkey’s half withered and died.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40815" y="8472422"/>
            <a:ext cx="16435089" cy="128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5) The clever turtle devised a plan and outsmarted the monkey to </a:t>
            </a:r>
          </a:p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make him pay for his selfishness.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557350" y="2657452"/>
            <a:ext cx="738211" cy="73821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42889" y="4956727"/>
            <a:ext cx="738211" cy="73821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42889" y="6877288"/>
            <a:ext cx="738211" cy="73821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42889" y="8824138"/>
            <a:ext cx="738211" cy="738211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CBA8DBF1-C15D-9941-FB0B-82DF6324B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039" y="34459"/>
            <a:ext cx="21336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6CE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532481-360E-9BD2-4E02-18936041E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5594D6B-1064-B0D4-B514-0D50DC33F63E}"/>
              </a:ext>
            </a:extLst>
          </p:cNvPr>
          <p:cNvGrpSpPr/>
          <p:nvPr/>
        </p:nvGrpSpPr>
        <p:grpSpPr>
          <a:xfrm>
            <a:off x="926456" y="154662"/>
            <a:ext cx="16435089" cy="1748075"/>
            <a:chOff x="0" y="0"/>
            <a:chExt cx="5616671" cy="5974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B11DBB9-C7EE-BD36-60D8-4463E4651109}"/>
                </a:ext>
              </a:extLst>
            </p:cNvPr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5EACDBD-07CB-78CA-B552-8744AC30A7B1}"/>
                </a:ext>
              </a:extLst>
            </p:cNvPr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57B754A-69FA-F42A-08DB-DBA1015B403E}"/>
              </a:ext>
            </a:extLst>
          </p:cNvPr>
          <p:cNvGrpSpPr/>
          <p:nvPr/>
        </p:nvGrpSpPr>
        <p:grpSpPr>
          <a:xfrm>
            <a:off x="824211" y="2212062"/>
            <a:ext cx="16435089" cy="1748075"/>
            <a:chOff x="0" y="0"/>
            <a:chExt cx="5616671" cy="59740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1D48BDC-FECA-DE5D-3F09-121669292633}"/>
                </a:ext>
              </a:extLst>
            </p:cNvPr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72AEE43-F6E3-1508-7F44-4736FD5104A7}"/>
                </a:ext>
              </a:extLst>
            </p:cNvPr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196FE11-0E58-534D-EB8B-0D61B968C410}"/>
              </a:ext>
            </a:extLst>
          </p:cNvPr>
          <p:cNvGrpSpPr/>
          <p:nvPr/>
        </p:nvGrpSpPr>
        <p:grpSpPr>
          <a:xfrm>
            <a:off x="824211" y="4233862"/>
            <a:ext cx="16435089" cy="1748075"/>
            <a:chOff x="0" y="0"/>
            <a:chExt cx="5616671" cy="5974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0764ADF-4E36-99E5-7D18-45F6C88DCA32}"/>
                </a:ext>
              </a:extLst>
            </p:cNvPr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BFDEB31-43A8-17A4-DE99-22BFB1FCCB1B}"/>
                </a:ext>
              </a:extLst>
            </p:cNvPr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1DA81E0-F5B1-A2A2-4C4E-C0FCB5554384}"/>
              </a:ext>
            </a:extLst>
          </p:cNvPr>
          <p:cNvGrpSpPr/>
          <p:nvPr/>
        </p:nvGrpSpPr>
        <p:grpSpPr>
          <a:xfrm>
            <a:off x="824211" y="6237863"/>
            <a:ext cx="16435089" cy="1748075"/>
            <a:chOff x="0" y="0"/>
            <a:chExt cx="5616671" cy="5974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BDD88F8-F6D7-E8A7-2B03-05E534A6F354}"/>
                </a:ext>
              </a:extLst>
            </p:cNvPr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29518F1-36EA-F352-4468-B3717C223207}"/>
                </a:ext>
              </a:extLst>
            </p:cNvPr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C3A79B1-4A72-2522-E088-9E405FEAF4A2}"/>
              </a:ext>
            </a:extLst>
          </p:cNvPr>
          <p:cNvGrpSpPr/>
          <p:nvPr/>
        </p:nvGrpSpPr>
        <p:grpSpPr>
          <a:xfrm>
            <a:off x="926456" y="8243113"/>
            <a:ext cx="16435089" cy="1748075"/>
            <a:chOff x="0" y="0"/>
            <a:chExt cx="5616671" cy="5974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2E174F7-4833-B035-062E-89A17DCA8F0E}"/>
                </a:ext>
              </a:extLst>
            </p:cNvPr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1A65289B-9573-E41D-1994-89B754573EC4}"/>
                </a:ext>
              </a:extLst>
            </p:cNvPr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150C234-FF80-B339-3E27-AE76BC0E877F}"/>
              </a:ext>
            </a:extLst>
          </p:cNvPr>
          <p:cNvGrpSpPr/>
          <p:nvPr/>
        </p:nvGrpSpPr>
        <p:grpSpPr>
          <a:xfrm>
            <a:off x="557350" y="635652"/>
            <a:ext cx="738211" cy="738211"/>
            <a:chOff x="0" y="0"/>
            <a:chExt cx="812800" cy="8128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5AC0712-D396-62D2-6C06-D6EA78E3D3F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  <p:txBody>
            <a:bodyPr/>
            <a:lstStyle/>
            <a:p>
              <a:endParaRPr lang="en-PH" sz="4400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CAB8EBB-3C0A-964E-3551-C604E75DA50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B73DF8E4-D9A8-D071-C134-E6E73507F083}"/>
              </a:ext>
            </a:extLst>
          </p:cNvPr>
          <p:cNvSpPr txBox="1"/>
          <p:nvPr/>
        </p:nvSpPr>
        <p:spPr>
          <a:xfrm>
            <a:off x="1502806" y="413051"/>
            <a:ext cx="16435089" cy="1215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1) Seeing the turtle’s tree full of bananas, the greedy monkey</a:t>
            </a:r>
          </a:p>
          <a:p>
            <a:pPr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climbed up and refused to share the fruits. </a:t>
            </a:r>
            <a:r>
              <a:rPr lang="en-US" sz="3499" b="1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(C )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A5A9C8B8-BA2B-4E6B-2DF4-818E9B59819E}"/>
              </a:ext>
            </a:extLst>
          </p:cNvPr>
          <p:cNvSpPr txBox="1"/>
          <p:nvPr/>
        </p:nvSpPr>
        <p:spPr>
          <a:xfrm>
            <a:off x="626557" y="6237863"/>
            <a:ext cx="16230600" cy="1843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4) One sunny afternoon, on their journey through the forest, a monkey </a:t>
            </a:r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 and a turtle found a banana tree and decided to divide it, with the</a:t>
            </a:r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 monkey taking the upper half and the turtle the lower half.  </a:t>
            </a:r>
            <a:r>
              <a:rPr lang="en-US" sz="3500" b="1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(A)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00A93B51-DA2E-A907-DF52-B7717323F9C0}"/>
              </a:ext>
            </a:extLst>
          </p:cNvPr>
          <p:cNvSpPr txBox="1"/>
          <p:nvPr/>
        </p:nvSpPr>
        <p:spPr>
          <a:xfrm>
            <a:off x="1250307" y="4405527"/>
            <a:ext cx="16435089" cy="1287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3) In the end, the turtle enjoyed the fruits of her patience and </a:t>
            </a:r>
          </a:p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wisdom, while the monkey suffered the consequences of his greed. </a:t>
            </a:r>
            <a:r>
              <a:rPr lang="en-US" sz="3699" b="1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(E)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E50B23C-038F-A06D-BC8D-86F5A9A2E974}"/>
              </a:ext>
            </a:extLst>
          </p:cNvPr>
          <p:cNvSpPr txBox="1"/>
          <p:nvPr/>
        </p:nvSpPr>
        <p:spPr>
          <a:xfrm>
            <a:off x="1562422" y="2478086"/>
            <a:ext cx="16435089" cy="1215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2) The turtle carefully planted her half, which grew strong and bore fruit, </a:t>
            </a:r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while the monkey’s half withered and died.  </a:t>
            </a:r>
            <a:r>
              <a:rPr lang="en-US" sz="3500" b="1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(B)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9132D5B0-49C8-86F1-B8F9-6A4A54A3F725}"/>
              </a:ext>
            </a:extLst>
          </p:cNvPr>
          <p:cNvSpPr txBox="1"/>
          <p:nvPr/>
        </p:nvSpPr>
        <p:spPr>
          <a:xfrm>
            <a:off x="1340815" y="8472422"/>
            <a:ext cx="16435089" cy="128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5) The clever turtle devised a plan and outsmarted the monkey to </a:t>
            </a:r>
          </a:p>
          <a:p>
            <a:pPr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make him pay for his selfishness.  </a:t>
            </a:r>
            <a:r>
              <a:rPr lang="en-US" sz="3699" b="1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(D)</a:t>
            </a:r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8646D64C-BEDF-730E-FDE2-F70C573B8F12}"/>
              </a:ext>
            </a:extLst>
          </p:cNvPr>
          <p:cNvGrpSpPr/>
          <p:nvPr/>
        </p:nvGrpSpPr>
        <p:grpSpPr>
          <a:xfrm>
            <a:off x="557350" y="2657452"/>
            <a:ext cx="738211" cy="738211"/>
            <a:chOff x="0" y="0"/>
            <a:chExt cx="812800" cy="812800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4C86A0D8-9635-A4DF-C400-FA9DAF471F5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444A8991-B3A1-F3BD-8F58-ADC1CFCD1AC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7919AA39-4529-A9EE-CC0B-CB3B80B94546}"/>
              </a:ext>
            </a:extLst>
          </p:cNvPr>
          <p:cNvGrpSpPr/>
          <p:nvPr/>
        </p:nvGrpSpPr>
        <p:grpSpPr>
          <a:xfrm>
            <a:off x="442889" y="4956727"/>
            <a:ext cx="738211" cy="738211"/>
            <a:chOff x="0" y="0"/>
            <a:chExt cx="812800" cy="8128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D74B34CB-8729-8B93-657C-3DD78FA91A2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E379AA67-03C6-D9C9-35F8-BD92B7529EB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73478497-0A54-7373-A1A7-16B41BE0C554}"/>
              </a:ext>
            </a:extLst>
          </p:cNvPr>
          <p:cNvGrpSpPr/>
          <p:nvPr/>
        </p:nvGrpSpPr>
        <p:grpSpPr>
          <a:xfrm>
            <a:off x="442889" y="6877288"/>
            <a:ext cx="738211" cy="738211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C3F9642B-1178-3F55-78DE-FCAB4748FFE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AF1B3BA3-8CDB-476C-EEDF-4B489FC5079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8D46DD68-B41A-B961-695D-E67939AC73C0}"/>
              </a:ext>
            </a:extLst>
          </p:cNvPr>
          <p:cNvGrpSpPr/>
          <p:nvPr/>
        </p:nvGrpSpPr>
        <p:grpSpPr>
          <a:xfrm>
            <a:off x="442889" y="8824138"/>
            <a:ext cx="738211" cy="738211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D537ADB-3D56-DF8F-F69A-527120D48D5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3EA9CE38-9AB7-7BEE-5AA9-64749623538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C096D394-486B-9B89-260D-D0FC18D1F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039" y="34459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54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6C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6456" y="154662"/>
            <a:ext cx="16435089" cy="1748075"/>
            <a:chOff x="0" y="0"/>
            <a:chExt cx="5616671" cy="5974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4211" y="2212062"/>
            <a:ext cx="16435089" cy="1748075"/>
            <a:chOff x="0" y="0"/>
            <a:chExt cx="5616671" cy="5974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6455" y="4137521"/>
            <a:ext cx="16435089" cy="1748075"/>
            <a:chOff x="0" y="0"/>
            <a:chExt cx="5616671" cy="5974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4211" y="6237863"/>
            <a:ext cx="16435089" cy="1748075"/>
            <a:chOff x="0" y="0"/>
            <a:chExt cx="5616671" cy="5974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6456" y="8243113"/>
            <a:ext cx="16435089" cy="1748075"/>
            <a:chOff x="0" y="0"/>
            <a:chExt cx="5616671" cy="59740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616671" cy="597403"/>
            </a:xfrm>
            <a:custGeom>
              <a:avLst/>
              <a:gdLst/>
              <a:ahLst/>
              <a:cxnLst/>
              <a:rect l="l" t="t" r="r" b="b"/>
              <a:pathLst>
                <a:path w="5616671" h="597403">
                  <a:moveTo>
                    <a:pt x="5413471" y="0"/>
                  </a:moveTo>
                  <a:cubicBezTo>
                    <a:pt x="5525695" y="0"/>
                    <a:pt x="5616671" y="133733"/>
                    <a:pt x="5616671" y="298701"/>
                  </a:cubicBezTo>
                  <a:cubicBezTo>
                    <a:pt x="5616671" y="463669"/>
                    <a:pt x="5525695" y="597403"/>
                    <a:pt x="5413471" y="597403"/>
                  </a:cubicBezTo>
                  <a:lnTo>
                    <a:pt x="203200" y="597403"/>
                  </a:lnTo>
                  <a:cubicBezTo>
                    <a:pt x="90976" y="597403"/>
                    <a:pt x="0" y="463669"/>
                    <a:pt x="0" y="298701"/>
                  </a:cubicBezTo>
                  <a:cubicBezTo>
                    <a:pt x="0" y="13373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5616671" cy="635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57350" y="635652"/>
            <a:ext cx="738211" cy="73821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42889" y="4470399"/>
            <a:ext cx="16435089" cy="1206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Seeing the turtle’s tree full of bananas, the greedy monkey</a:t>
            </a:r>
          </a:p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climbed up and refused to share the fruits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33189" y="147947"/>
            <a:ext cx="16230600" cy="1843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One sunny afternoon, on their journey through the forest, a monkey 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and a turtle found a banana tree and decided to divide it, with the 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monkey taking the upper half and the turtle the lower half.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78856" y="8366938"/>
            <a:ext cx="16435089" cy="1287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 the end, the turtle enjoyed the fruits of her patience and wisdom, 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while the monkey suffered the consequences of his greed.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6455" y="2625978"/>
            <a:ext cx="1643508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turtle carefully planted her half, which grew strong and bore fruit, 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while the monkey’s half withered and died.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21967" y="6458188"/>
            <a:ext cx="16435089" cy="1287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clever turtle devised a plan and outsmarted the monkey to 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make him pay for his selfishness.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557350" y="2657452"/>
            <a:ext cx="738211" cy="73821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42889" y="4956727"/>
            <a:ext cx="738211" cy="73821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42889" y="6877288"/>
            <a:ext cx="738211" cy="73821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42889" y="8824138"/>
            <a:ext cx="738211" cy="738211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A4BC5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699" y="743671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CDFDD"/>
            </a:solidFill>
            <a:ln w="285750" cap="rnd">
              <a:solidFill>
                <a:srgbClr val="F4BDBC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554809">
            <a:off x="-2117873" y="6075489"/>
            <a:ext cx="5430656" cy="5065321"/>
          </a:xfrm>
          <a:custGeom>
            <a:avLst/>
            <a:gdLst/>
            <a:ahLst/>
            <a:cxnLst/>
            <a:rect l="l" t="t" r="r" b="b"/>
            <a:pathLst>
              <a:path w="5430656" h="5065321">
                <a:moveTo>
                  <a:pt x="0" y="0"/>
                </a:moveTo>
                <a:lnTo>
                  <a:pt x="5430656" y="0"/>
                </a:lnTo>
                <a:lnTo>
                  <a:pt x="5430656" y="5065321"/>
                </a:lnTo>
                <a:lnTo>
                  <a:pt x="0" y="5065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81122" y="-1028700"/>
            <a:ext cx="3852949" cy="4114800"/>
          </a:xfrm>
          <a:custGeom>
            <a:avLst/>
            <a:gdLst/>
            <a:ahLst/>
            <a:cxnLst/>
            <a:rect l="l" t="t" r="r" b="b"/>
            <a:pathLst>
              <a:path w="3852949" h="4114800">
                <a:moveTo>
                  <a:pt x="0" y="0"/>
                </a:moveTo>
                <a:lnTo>
                  <a:pt x="3852949" y="0"/>
                </a:lnTo>
                <a:lnTo>
                  <a:pt x="3852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633925" y="2640243"/>
            <a:ext cx="4384399" cy="5967907"/>
            <a:chOff x="0" y="0"/>
            <a:chExt cx="1257761" cy="17120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7761" cy="1712024"/>
            </a:xfrm>
            <a:custGeom>
              <a:avLst/>
              <a:gdLst/>
              <a:ahLst/>
              <a:cxnLst/>
              <a:rect l="l" t="t" r="r" b="b"/>
              <a:pathLst>
                <a:path w="1257761" h="1712024">
                  <a:moveTo>
                    <a:pt x="1054561" y="0"/>
                  </a:moveTo>
                  <a:cubicBezTo>
                    <a:pt x="1166785" y="0"/>
                    <a:pt x="1257761" y="383250"/>
                    <a:pt x="1257761" y="856012"/>
                  </a:cubicBezTo>
                  <a:cubicBezTo>
                    <a:pt x="1257761" y="1328775"/>
                    <a:pt x="1166785" y="1712024"/>
                    <a:pt x="1054561" y="1712024"/>
                  </a:cubicBezTo>
                  <a:lnTo>
                    <a:pt x="203200" y="1712024"/>
                  </a:lnTo>
                  <a:cubicBezTo>
                    <a:pt x="90976" y="1712024"/>
                    <a:pt x="0" y="1328775"/>
                    <a:pt x="0" y="856012"/>
                  </a:cubicBezTo>
                  <a:cubicBezTo>
                    <a:pt x="0" y="38325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257761" cy="1750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291974" y="885825"/>
            <a:ext cx="11704051" cy="1358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LEARNING OBJECTIVES: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15779" y="2887582"/>
            <a:ext cx="4757856" cy="3986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ctr">
              <a:lnSpc>
                <a:spcPts val="6299"/>
              </a:lnSpc>
              <a:spcBef>
                <a:spcPct val="0"/>
              </a:spcBef>
              <a:buAutoNum type="arabicPeriod"/>
            </a:pPr>
            <a:r>
              <a:rPr lang="en-PH" sz="4800" dirty="0">
                <a:latin typeface="Aptos" panose="020B0004020202020204" pitchFamily="34" charset="0"/>
              </a:rPr>
              <a:t>describe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PH" sz="4800" dirty="0">
                <a:latin typeface="Aptos" panose="020B0004020202020204" pitchFamily="34" charset="0"/>
              </a:rPr>
              <a:t> the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PH" sz="4800" dirty="0">
                <a:latin typeface="Aptos" panose="020B0004020202020204" pitchFamily="34" charset="0"/>
              </a:rPr>
              <a:t>parts of the 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PH" sz="4800" dirty="0">
                <a:latin typeface="Aptos" panose="020B0004020202020204" pitchFamily="34" charset="0"/>
              </a:rPr>
              <a:t>plot;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endParaRPr lang="en-US" sz="44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6951800" y="2640243"/>
            <a:ext cx="4384399" cy="5967907"/>
            <a:chOff x="0" y="0"/>
            <a:chExt cx="1257761" cy="171202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57761" cy="1712024"/>
            </a:xfrm>
            <a:custGeom>
              <a:avLst/>
              <a:gdLst/>
              <a:ahLst/>
              <a:cxnLst/>
              <a:rect l="l" t="t" r="r" b="b"/>
              <a:pathLst>
                <a:path w="1257761" h="1712024">
                  <a:moveTo>
                    <a:pt x="1054561" y="0"/>
                  </a:moveTo>
                  <a:cubicBezTo>
                    <a:pt x="1166785" y="0"/>
                    <a:pt x="1257761" y="383250"/>
                    <a:pt x="1257761" y="856012"/>
                  </a:cubicBezTo>
                  <a:cubicBezTo>
                    <a:pt x="1257761" y="1328775"/>
                    <a:pt x="1166785" y="1712024"/>
                    <a:pt x="1054561" y="1712024"/>
                  </a:cubicBezTo>
                  <a:lnTo>
                    <a:pt x="203200" y="1712024"/>
                  </a:lnTo>
                  <a:cubicBezTo>
                    <a:pt x="90976" y="1712024"/>
                    <a:pt x="0" y="1328775"/>
                    <a:pt x="0" y="856012"/>
                  </a:cubicBezTo>
                  <a:cubicBezTo>
                    <a:pt x="0" y="38325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257761" cy="1750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102705" y="2985115"/>
            <a:ext cx="4180695" cy="5607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Aptos" panose="020B0004020202020204" pitchFamily="34" charset="0"/>
                <a:ea typeface="Canva Sans"/>
                <a:cs typeface="Canva Sans"/>
                <a:sym typeface="Canva Sans"/>
              </a:rPr>
              <a:t>2. </a:t>
            </a:r>
            <a:r>
              <a:rPr lang="en-PH" sz="4400" dirty="0">
                <a:latin typeface="Aptos" panose="020B0004020202020204" pitchFamily="34" charset="0"/>
              </a:rPr>
              <a:t>analyze how each part of the plot contributes to the development of the story and its events</a:t>
            </a:r>
            <a:r>
              <a:rPr lang="en-US" sz="4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;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2079150" y="2640243"/>
            <a:ext cx="4384399" cy="5967907"/>
            <a:chOff x="0" y="0"/>
            <a:chExt cx="1257761" cy="171202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57761" cy="1712024"/>
            </a:xfrm>
            <a:custGeom>
              <a:avLst/>
              <a:gdLst/>
              <a:ahLst/>
              <a:cxnLst/>
              <a:rect l="l" t="t" r="r" b="b"/>
              <a:pathLst>
                <a:path w="1257761" h="1712024">
                  <a:moveTo>
                    <a:pt x="1054561" y="0"/>
                  </a:moveTo>
                  <a:cubicBezTo>
                    <a:pt x="1166785" y="0"/>
                    <a:pt x="1257761" y="383250"/>
                    <a:pt x="1257761" y="856012"/>
                  </a:cubicBezTo>
                  <a:cubicBezTo>
                    <a:pt x="1257761" y="1328775"/>
                    <a:pt x="1166785" y="1712024"/>
                    <a:pt x="1054561" y="1712024"/>
                  </a:cubicBezTo>
                  <a:lnTo>
                    <a:pt x="203200" y="1712024"/>
                  </a:lnTo>
                  <a:cubicBezTo>
                    <a:pt x="90976" y="1712024"/>
                    <a:pt x="0" y="1328775"/>
                    <a:pt x="0" y="856012"/>
                  </a:cubicBezTo>
                  <a:cubicBezTo>
                    <a:pt x="0" y="38325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BDBC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257761" cy="1750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079149" y="2985115"/>
            <a:ext cx="4384399" cy="5607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Aptos" panose="020B0004020202020204" pitchFamily="34" charset="0"/>
                <a:ea typeface="Canva Sans"/>
                <a:cs typeface="Canva Sans"/>
                <a:sym typeface="Canva Sans"/>
              </a:rPr>
              <a:t>3.</a:t>
            </a:r>
            <a:r>
              <a:rPr lang="en-PH" sz="4400" dirty="0">
                <a:latin typeface="Aptos" panose="020B0004020202020204" pitchFamily="34" charset="0"/>
              </a:rPr>
              <a:t> organize the events in the 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PH" sz="4400" dirty="0">
                <a:latin typeface="Aptos" panose="020B0004020202020204" pitchFamily="34" charset="0"/>
              </a:rPr>
              <a:t>story and explain how the sequence helps convey the story’s message.</a:t>
            </a:r>
            <a:endParaRPr lang="en-US" sz="44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2466121"/>
            <a:ext cx="20360838" cy="5354758"/>
            <a:chOff x="0" y="0"/>
            <a:chExt cx="8100159" cy="2130285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2066785"/>
            </a:xfrm>
            <a:custGeom>
              <a:avLst/>
              <a:gdLst/>
              <a:ahLst/>
              <a:cxnLst/>
              <a:rect l="l" t="t" r="r" b="b"/>
              <a:pathLst>
                <a:path w="8036659" h="2066785">
                  <a:moveTo>
                    <a:pt x="7943949" y="2066785"/>
                  </a:moveTo>
                  <a:lnTo>
                    <a:pt x="92710" y="2066785"/>
                  </a:lnTo>
                  <a:cubicBezTo>
                    <a:pt x="41910" y="2066785"/>
                    <a:pt x="0" y="2024875"/>
                    <a:pt x="0" y="197407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1972805"/>
                  </a:lnTo>
                  <a:cubicBezTo>
                    <a:pt x="8036659" y="2024875"/>
                    <a:pt x="7994749" y="2066785"/>
                    <a:pt x="7943949" y="2066785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2130285"/>
            </a:xfrm>
            <a:custGeom>
              <a:avLst/>
              <a:gdLst/>
              <a:ahLst/>
              <a:cxnLst/>
              <a:rect l="l" t="t" r="r" b="b"/>
              <a:pathLst>
                <a:path w="8100159" h="2130285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2005825"/>
                  </a:lnTo>
                  <a:cubicBezTo>
                    <a:pt x="8040469" y="2041385"/>
                    <a:pt x="8011259" y="2070595"/>
                    <a:pt x="7975699" y="2070595"/>
                  </a:cubicBezTo>
                  <a:lnTo>
                    <a:pt x="124460" y="2070595"/>
                  </a:lnTo>
                  <a:cubicBezTo>
                    <a:pt x="88900" y="2070595"/>
                    <a:pt x="59690" y="2041385"/>
                    <a:pt x="59690" y="200582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005825"/>
                  </a:lnTo>
                  <a:cubicBezTo>
                    <a:pt x="0" y="2074405"/>
                    <a:pt x="55880" y="2130285"/>
                    <a:pt x="124460" y="2130285"/>
                  </a:cubicBezTo>
                  <a:lnTo>
                    <a:pt x="7975699" y="2130285"/>
                  </a:lnTo>
                  <a:cubicBezTo>
                    <a:pt x="8044279" y="2130285"/>
                    <a:pt x="8100159" y="2074405"/>
                    <a:pt x="8100159" y="2005825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814922" y="822185"/>
            <a:ext cx="9138516" cy="9632164"/>
          </a:xfrm>
          <a:custGeom>
            <a:avLst/>
            <a:gdLst/>
            <a:ahLst/>
            <a:cxnLst/>
            <a:rect l="l" t="t" r="r" b="b"/>
            <a:pathLst>
              <a:path w="9138516" h="9632164">
                <a:moveTo>
                  <a:pt x="0" y="0"/>
                </a:moveTo>
                <a:lnTo>
                  <a:pt x="9138516" y="0"/>
                </a:lnTo>
                <a:lnTo>
                  <a:pt x="9138516" y="9632164"/>
                </a:lnTo>
                <a:lnTo>
                  <a:pt x="0" y="96321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271361" y="3281707"/>
            <a:ext cx="8543561" cy="3523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80"/>
              </a:lnSpc>
            </a:pPr>
            <a:r>
              <a:rPr lang="en-US" sz="11000">
                <a:solidFill>
                  <a:srgbClr val="226FA2"/>
                </a:solidFill>
                <a:latin typeface="Funtastic"/>
                <a:ea typeface="Funtastic"/>
                <a:cs typeface="Funtastic"/>
                <a:sym typeface="Funtastic"/>
              </a:rPr>
              <a:t>WHAT IS PLOT?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361183"/>
            <a:ext cx="20360838" cy="7459696"/>
            <a:chOff x="0" y="0"/>
            <a:chExt cx="8100159" cy="2967693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2904193"/>
            </a:xfrm>
            <a:custGeom>
              <a:avLst/>
              <a:gdLst/>
              <a:ahLst/>
              <a:cxnLst/>
              <a:rect l="l" t="t" r="r" b="b"/>
              <a:pathLst>
                <a:path w="8036659" h="2904193">
                  <a:moveTo>
                    <a:pt x="7943949" y="2904193"/>
                  </a:moveTo>
                  <a:lnTo>
                    <a:pt x="92710" y="2904193"/>
                  </a:lnTo>
                  <a:cubicBezTo>
                    <a:pt x="41910" y="2904193"/>
                    <a:pt x="0" y="2862283"/>
                    <a:pt x="0" y="281148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2810214"/>
                  </a:lnTo>
                  <a:cubicBezTo>
                    <a:pt x="8036659" y="2862283"/>
                    <a:pt x="7994749" y="2904193"/>
                    <a:pt x="7943949" y="2904193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2967694"/>
            </a:xfrm>
            <a:custGeom>
              <a:avLst/>
              <a:gdLst/>
              <a:ahLst/>
              <a:cxnLst/>
              <a:rect l="l" t="t" r="r" b="b"/>
              <a:pathLst>
                <a:path w="8100159" h="2967694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2843234"/>
                  </a:lnTo>
                  <a:cubicBezTo>
                    <a:pt x="8040469" y="2878794"/>
                    <a:pt x="8011259" y="2908004"/>
                    <a:pt x="7975699" y="2908004"/>
                  </a:cubicBezTo>
                  <a:lnTo>
                    <a:pt x="124460" y="2908004"/>
                  </a:lnTo>
                  <a:cubicBezTo>
                    <a:pt x="88900" y="2908004"/>
                    <a:pt x="59690" y="2878794"/>
                    <a:pt x="59690" y="284323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843234"/>
                  </a:lnTo>
                  <a:cubicBezTo>
                    <a:pt x="0" y="2911814"/>
                    <a:pt x="55880" y="2967694"/>
                    <a:pt x="124460" y="2967694"/>
                  </a:cubicBezTo>
                  <a:lnTo>
                    <a:pt x="7975699" y="2967694"/>
                  </a:lnTo>
                  <a:cubicBezTo>
                    <a:pt x="8044279" y="2967694"/>
                    <a:pt x="8100159" y="2911814"/>
                    <a:pt x="8100159" y="2843234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356211" y="654836"/>
            <a:ext cx="8430560" cy="9632164"/>
          </a:xfrm>
          <a:custGeom>
            <a:avLst/>
            <a:gdLst/>
            <a:ahLst/>
            <a:cxnLst/>
            <a:rect l="l" t="t" r="r" b="b"/>
            <a:pathLst>
              <a:path w="9138516" h="9632164">
                <a:moveTo>
                  <a:pt x="0" y="0"/>
                </a:moveTo>
                <a:lnTo>
                  <a:pt x="9138516" y="0"/>
                </a:lnTo>
                <a:lnTo>
                  <a:pt x="9138516" y="9632164"/>
                </a:lnTo>
                <a:lnTo>
                  <a:pt x="0" y="96321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942975"/>
            <a:ext cx="11327511" cy="1867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20"/>
              </a:lnSpc>
            </a:pPr>
            <a:r>
              <a:rPr lang="en-US" sz="4000" b="1" dirty="0">
                <a:solidFill>
                  <a:srgbClr val="000000"/>
                </a:solidFill>
                <a:latin typeface="Franklin Gothic Book" panose="020B0503020102020204" pitchFamily="34" charset="0"/>
                <a:ea typeface="Funtastic"/>
                <a:cs typeface="Funtastic"/>
                <a:sym typeface="Funtastic"/>
              </a:rPr>
              <a:t>The plot is the organized chain of actions and incidents that forms the core structure of a narrative/story.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4795" y="3275001"/>
            <a:ext cx="10833440" cy="1374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Franklin Gothic Book" panose="020B0503020102020204" pitchFamily="34" charset="0"/>
                <a:ea typeface="Funtastic"/>
                <a:cs typeface="Funtastic"/>
                <a:sym typeface="Funtastic"/>
              </a:rPr>
              <a:t>It answers the critical questions: What happens in the story, and in what order?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34795" y="5211861"/>
            <a:ext cx="11718333" cy="1374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Franklin Gothic Book" panose="020B0503020102020204" pitchFamily="34" charset="0"/>
                <a:ea typeface="Funtastic"/>
                <a:cs typeface="Funtastic"/>
                <a:sym typeface="Funtastic"/>
              </a:rPr>
              <a:t>The plot establishes the causality, showing why events occur and how characters react and change.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96755" y="2466121"/>
            <a:ext cx="20360838" cy="5354758"/>
            <a:chOff x="0" y="0"/>
            <a:chExt cx="8100159" cy="2130285"/>
          </a:xfrm>
        </p:grpSpPr>
        <p:sp>
          <p:nvSpPr>
            <p:cNvPr id="4" name="Freeform 4"/>
            <p:cNvSpPr/>
            <p:nvPr/>
          </p:nvSpPr>
          <p:spPr>
            <a:xfrm>
              <a:off x="31750" y="31750"/>
              <a:ext cx="8036659" cy="2066785"/>
            </a:xfrm>
            <a:custGeom>
              <a:avLst/>
              <a:gdLst/>
              <a:ahLst/>
              <a:cxnLst/>
              <a:rect l="l" t="t" r="r" b="b"/>
              <a:pathLst>
                <a:path w="8036659" h="2066785">
                  <a:moveTo>
                    <a:pt x="7943949" y="2066785"/>
                  </a:moveTo>
                  <a:lnTo>
                    <a:pt x="92710" y="2066785"/>
                  </a:lnTo>
                  <a:cubicBezTo>
                    <a:pt x="41910" y="2066785"/>
                    <a:pt x="0" y="2024875"/>
                    <a:pt x="0" y="197407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7942679" y="0"/>
                  </a:lnTo>
                  <a:cubicBezTo>
                    <a:pt x="7993479" y="0"/>
                    <a:pt x="8035389" y="41910"/>
                    <a:pt x="8035389" y="92710"/>
                  </a:cubicBezTo>
                  <a:lnTo>
                    <a:pt x="8035389" y="1972805"/>
                  </a:lnTo>
                  <a:cubicBezTo>
                    <a:pt x="8036659" y="2024875"/>
                    <a:pt x="7994749" y="2066785"/>
                    <a:pt x="7943949" y="2066785"/>
                  </a:cubicBezTo>
                  <a:close/>
                </a:path>
              </a:pathLst>
            </a:custGeom>
            <a:solidFill>
              <a:srgbClr val="F5FAF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8100159" cy="2130285"/>
            </a:xfrm>
            <a:custGeom>
              <a:avLst/>
              <a:gdLst/>
              <a:ahLst/>
              <a:cxnLst/>
              <a:rect l="l" t="t" r="r" b="b"/>
              <a:pathLst>
                <a:path w="8100159" h="2130285">
                  <a:moveTo>
                    <a:pt x="7975699" y="59690"/>
                  </a:moveTo>
                  <a:cubicBezTo>
                    <a:pt x="8011259" y="59690"/>
                    <a:pt x="8040469" y="88900"/>
                    <a:pt x="8040469" y="124460"/>
                  </a:cubicBezTo>
                  <a:lnTo>
                    <a:pt x="8040469" y="2005825"/>
                  </a:lnTo>
                  <a:cubicBezTo>
                    <a:pt x="8040469" y="2041385"/>
                    <a:pt x="8011259" y="2070595"/>
                    <a:pt x="7975699" y="2070595"/>
                  </a:cubicBezTo>
                  <a:lnTo>
                    <a:pt x="124460" y="2070595"/>
                  </a:lnTo>
                  <a:cubicBezTo>
                    <a:pt x="88900" y="2070595"/>
                    <a:pt x="59690" y="2041385"/>
                    <a:pt x="59690" y="200582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7975699" y="59690"/>
                  </a:lnTo>
                  <a:moveTo>
                    <a:pt x="797569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005825"/>
                  </a:lnTo>
                  <a:cubicBezTo>
                    <a:pt x="0" y="2074405"/>
                    <a:pt x="55880" y="2130285"/>
                    <a:pt x="124460" y="2130285"/>
                  </a:cubicBezTo>
                  <a:lnTo>
                    <a:pt x="7975699" y="2130285"/>
                  </a:lnTo>
                  <a:cubicBezTo>
                    <a:pt x="8044279" y="2130285"/>
                    <a:pt x="8100159" y="2074405"/>
                    <a:pt x="8100159" y="2005825"/>
                  </a:cubicBezTo>
                  <a:lnTo>
                    <a:pt x="8100159" y="124460"/>
                  </a:lnTo>
                  <a:cubicBezTo>
                    <a:pt x="8100159" y="55880"/>
                    <a:pt x="8044279" y="0"/>
                    <a:pt x="7975699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89770" y="9631087"/>
            <a:ext cx="18960545" cy="2604231"/>
            <a:chOff x="0" y="0"/>
            <a:chExt cx="4993724" cy="6858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3724" cy="685888"/>
            </a:xfrm>
            <a:custGeom>
              <a:avLst/>
              <a:gdLst/>
              <a:ahLst/>
              <a:cxnLst/>
              <a:rect l="l" t="t" r="r" b="b"/>
              <a:pathLst>
                <a:path w="4993724" h="685888">
                  <a:moveTo>
                    <a:pt x="0" y="0"/>
                  </a:moveTo>
                  <a:lnTo>
                    <a:pt x="4993724" y="0"/>
                  </a:lnTo>
                  <a:lnTo>
                    <a:pt x="4993724" y="685888"/>
                  </a:lnTo>
                  <a:lnTo>
                    <a:pt x="0" y="685888"/>
                  </a:lnTo>
                  <a:close/>
                </a:path>
              </a:pathLst>
            </a:custGeom>
            <a:solidFill>
              <a:srgbClr val="ABB05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3724" cy="723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814922" y="822185"/>
            <a:ext cx="9138516" cy="9632164"/>
          </a:xfrm>
          <a:custGeom>
            <a:avLst/>
            <a:gdLst/>
            <a:ahLst/>
            <a:cxnLst/>
            <a:rect l="l" t="t" r="r" b="b"/>
            <a:pathLst>
              <a:path w="9138516" h="9632164">
                <a:moveTo>
                  <a:pt x="0" y="0"/>
                </a:moveTo>
                <a:lnTo>
                  <a:pt x="9138516" y="0"/>
                </a:lnTo>
                <a:lnTo>
                  <a:pt x="9138516" y="9632164"/>
                </a:lnTo>
                <a:lnTo>
                  <a:pt x="0" y="96321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271361" y="3324265"/>
            <a:ext cx="8543561" cy="3514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51"/>
              </a:lnSpc>
            </a:pPr>
            <a:r>
              <a:rPr lang="en-US" sz="7500">
                <a:solidFill>
                  <a:srgbClr val="226FA2"/>
                </a:solidFill>
                <a:latin typeface="Funtastic"/>
                <a:ea typeface="Funtastic"/>
                <a:cs typeface="Funtastic"/>
                <a:sym typeface="Funtastic"/>
              </a:rPr>
              <a:t>WHAT ARE THE ELEMENTS OF A PLOT?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1534</Words>
  <Application>Microsoft Office PowerPoint</Application>
  <PresentationFormat>Custom</PresentationFormat>
  <Paragraphs>205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Canva Sans Bold</vt:lpstr>
      <vt:lpstr>Franklin Gothic Book</vt:lpstr>
      <vt:lpstr>Calibri</vt:lpstr>
      <vt:lpstr>DM Sans</vt:lpstr>
      <vt:lpstr>Abadi</vt:lpstr>
      <vt:lpstr>Aptos</vt:lpstr>
      <vt:lpstr>Funtastic</vt:lpstr>
      <vt:lpstr>Open Sans</vt:lpstr>
      <vt:lpstr>Canva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parts of the plot</dc:title>
  <cp:lastModifiedBy>Belen Del Rosario</cp:lastModifiedBy>
  <cp:revision>11</cp:revision>
  <dcterms:created xsi:type="dcterms:W3CDTF">2006-08-16T00:00:00Z</dcterms:created>
  <dcterms:modified xsi:type="dcterms:W3CDTF">2026-07-24T07:39:16Z</dcterms:modified>
  <dc:identifier>DAG1MH2XmdA</dc:identifier>
</cp:coreProperties>
</file>